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610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79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18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14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4031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703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4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638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99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51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42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46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D9312-E93F-4401-82DF-F9BC9BB6C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Emergency Drill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73EEE-862C-4C09-ACD1-CF9AEDDBEF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83546"/>
            <a:ext cx="9603275" cy="40699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Participants practice:</a:t>
            </a:r>
          </a:p>
          <a:p>
            <a:pPr lvl="1"/>
            <a:r>
              <a:rPr lang="en-US" dirty="0"/>
              <a:t>Recognizing dehydration &amp; heat stroke</a:t>
            </a:r>
          </a:p>
          <a:p>
            <a:pPr lvl="1"/>
            <a:r>
              <a:rPr lang="en-US" dirty="0"/>
              <a:t>Moving patient to shade</a:t>
            </a:r>
          </a:p>
          <a:p>
            <a:pPr lvl="1"/>
            <a:r>
              <a:rPr lang="en-US" dirty="0"/>
              <a:t>Cooling techniques</a:t>
            </a:r>
          </a:p>
          <a:p>
            <a:pPr lvl="1"/>
            <a:r>
              <a:rPr lang="en-US" dirty="0"/>
              <a:t>Encouraging safe oral rehydration</a:t>
            </a:r>
          </a:p>
          <a:p>
            <a:pPr lvl="1"/>
            <a:r>
              <a:rPr lang="en-US" dirty="0"/>
              <a:t>Identifying red-flag signs for urgent referral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Instructor checks:</a:t>
            </a:r>
          </a:p>
          <a:p>
            <a:pPr lvl="1"/>
            <a:r>
              <a:rPr lang="en-US" dirty="0"/>
              <a:t>Proper technique</a:t>
            </a:r>
          </a:p>
          <a:p>
            <a:pPr lvl="1"/>
            <a:r>
              <a:rPr lang="en-US" dirty="0"/>
              <a:t>Safety</a:t>
            </a:r>
          </a:p>
          <a:p>
            <a:pPr lvl="1"/>
            <a:r>
              <a:rPr lang="en-US" dirty="0"/>
              <a:t>Communication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222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9C7EA-82D5-49D7-9699-D92957FBD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Prevention in Community Settings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3A771-B8B2-451C-B622-5BC2404555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Encourage </a:t>
            </a:r>
            <a:r>
              <a:rPr lang="en-US" b="1" dirty="0"/>
              <a:t>regular hydration</a:t>
            </a:r>
            <a:endParaRPr lang="en-US" dirty="0"/>
          </a:p>
          <a:p>
            <a:pPr lvl="0"/>
            <a:r>
              <a:rPr lang="en-US" dirty="0"/>
              <a:t>Provide shade &amp; rest areas</a:t>
            </a:r>
          </a:p>
          <a:p>
            <a:pPr lvl="0"/>
            <a:r>
              <a:rPr lang="en-US" dirty="0"/>
              <a:t>Avoid strenuous activity during peak heat</a:t>
            </a:r>
          </a:p>
          <a:p>
            <a:pPr lvl="0"/>
            <a:r>
              <a:rPr lang="en-US" dirty="0"/>
              <a:t>Wear light, loose clothing</a:t>
            </a:r>
          </a:p>
          <a:p>
            <a:pPr lvl="0"/>
            <a:r>
              <a:rPr lang="en-US" dirty="0"/>
              <a:t>Educate community on early warning signs</a:t>
            </a:r>
          </a:p>
          <a:p>
            <a:pPr lvl="0"/>
            <a:r>
              <a:rPr lang="en-US" dirty="0"/>
              <a:t>Prepare ORS packets during emergencies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789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D1A0A-23BB-4737-B528-672C407FD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D8C29-1990-4507-A724-4681CC264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Mild dehydration can progress to </a:t>
            </a:r>
            <a:r>
              <a:rPr lang="en-US" b="1" dirty="0"/>
              <a:t>heat stroke</a:t>
            </a:r>
            <a:endParaRPr lang="en-US" dirty="0"/>
          </a:p>
          <a:p>
            <a:pPr lvl="0"/>
            <a:r>
              <a:rPr lang="en-US" dirty="0"/>
              <a:t>Cooling &amp; rehydration = immediate priority</a:t>
            </a:r>
          </a:p>
          <a:p>
            <a:pPr lvl="0"/>
            <a:r>
              <a:rPr lang="en-US" dirty="0"/>
              <a:t>Heat stroke requires </a:t>
            </a:r>
            <a:r>
              <a:rPr lang="en-US" b="1" dirty="0"/>
              <a:t>urgent referral</a:t>
            </a:r>
            <a:endParaRPr lang="en-US" dirty="0"/>
          </a:p>
          <a:p>
            <a:pPr lvl="0"/>
            <a:r>
              <a:rPr lang="en-US" dirty="0"/>
              <a:t>Prevention is key during hot seasons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644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A64E6-B8B3-4B08-B904-0D750B496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Reflection Questions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B0980-C4C4-407D-BF07-EFC087989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Early warning signs of dehydration?</a:t>
            </a:r>
          </a:p>
          <a:p>
            <a:pPr lvl="0"/>
            <a:r>
              <a:rPr lang="en-US" dirty="0"/>
              <a:t>How does dehydration progress to heat stroke?</a:t>
            </a:r>
          </a:p>
          <a:p>
            <a:pPr lvl="0"/>
            <a:r>
              <a:rPr lang="en-US" dirty="0"/>
              <a:t>First steps in managing heat stroke?</a:t>
            </a:r>
          </a:p>
          <a:p>
            <a:pPr lvl="0"/>
            <a:r>
              <a:rPr lang="en-US" dirty="0"/>
              <a:t>When to escalate care?</a:t>
            </a:r>
          </a:p>
          <a:p>
            <a:pPr lvl="0"/>
            <a:r>
              <a:rPr lang="en-US" dirty="0"/>
              <a:t>How can communities prevent heat-related illness?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332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D1B1-C436-43B5-BA40-57B8885E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472" y="400582"/>
            <a:ext cx="10846191" cy="8763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</a:rPr>
              <a:t>MODULE TWO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b="1" dirty="0">
                <a:solidFill>
                  <a:srgbClr val="002060"/>
                </a:solidFill>
              </a:rPr>
              <a:t>FIRST AID MANAGEMENT IN EMERGENCIES AT PRIMARY HEALTHCARE LEVEL</a:t>
            </a:r>
            <a:br>
              <a:rPr lang="en-US" sz="2700" b="1" dirty="0"/>
            </a:br>
            <a:br>
              <a:rPr lang="en-US" sz="2700" b="1" dirty="0"/>
            </a:br>
            <a:r>
              <a:rPr lang="en-US" sz="2000" b="1" dirty="0">
                <a:solidFill>
                  <a:srgbClr val="00B050"/>
                </a:solidFill>
              </a:rPr>
              <a:t>SESSION 2.10: MANAGEMENT OF DEHYDRATION &amp; HEAT STROKE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 MA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C18F-82B5-4DFC-A0F9-7786B6CCEF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48" y="1941339"/>
            <a:ext cx="4290255" cy="40835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917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C7EEF-ACAB-4CEC-ACB3-E31D48C04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DE320-79C1-438B-A232-3434A349B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Common during hot weather &amp; disasters</a:t>
            </a:r>
          </a:p>
          <a:p>
            <a:pPr lvl="0"/>
            <a:r>
              <a:rPr lang="en-US" dirty="0"/>
              <a:t>Dehydration → Heat exhaustion → Heat stroke</a:t>
            </a:r>
          </a:p>
          <a:p>
            <a:pPr lvl="0"/>
            <a:r>
              <a:rPr lang="en-US" dirty="0"/>
              <a:t>Heat stroke = </a:t>
            </a:r>
            <a:r>
              <a:rPr lang="en-US" b="1" dirty="0"/>
              <a:t>life-threatening</a:t>
            </a:r>
            <a:r>
              <a:rPr lang="en-US" dirty="0"/>
              <a:t> emergency</a:t>
            </a:r>
          </a:p>
          <a:p>
            <a:pPr lvl="0"/>
            <a:r>
              <a:rPr lang="en-US" dirty="0"/>
              <a:t>Early recognition saves lives</a:t>
            </a:r>
          </a:p>
          <a:p>
            <a:pPr lvl="0"/>
            <a:r>
              <a:rPr lang="en-US" dirty="0"/>
              <a:t>Dehydration = body loses fluid faster than it is replaced</a:t>
            </a:r>
          </a:p>
          <a:p>
            <a:pPr lvl="0"/>
            <a:r>
              <a:rPr lang="en-US" dirty="0"/>
              <a:t>Heat stroke = failure of temperature regulation due to extreme heat</a:t>
            </a:r>
          </a:p>
          <a:p>
            <a:pPr lvl="0"/>
            <a:r>
              <a:rPr lang="en-US" dirty="0"/>
              <a:t>Affects children, elderly, outdoor workers &amp; disaster-affected communities</a:t>
            </a:r>
          </a:p>
          <a:p>
            <a:pPr lvl="0"/>
            <a:r>
              <a:rPr lang="en-US" dirty="0"/>
              <a:t>PHC responders must provide </a:t>
            </a:r>
            <a:r>
              <a:rPr lang="en-US" b="1" dirty="0"/>
              <a:t>cooling + rehydration + monitoring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09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59377-9F98-4EC4-AF5F-B433ED7C4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631AC-9FA4-41F3-9A3F-86EB4FA35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Participants will be able to: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Recognize dehydration &amp; heat stroke symptoms</a:t>
            </a:r>
          </a:p>
          <a:p>
            <a:pPr lvl="1"/>
            <a:r>
              <a:rPr lang="en-US" dirty="0"/>
              <a:t>Provide </a:t>
            </a:r>
            <a:r>
              <a:rPr lang="en-US" b="1" dirty="0"/>
              <a:t>first aid</a:t>
            </a:r>
            <a:r>
              <a:rPr lang="en-US" dirty="0"/>
              <a:t> for dehydration &amp; heat stroke</a:t>
            </a:r>
          </a:p>
          <a:p>
            <a:pPr lvl="1"/>
            <a:r>
              <a:rPr lang="en-US" dirty="0"/>
              <a:t>Implement preventive community measures</a:t>
            </a:r>
          </a:p>
          <a:p>
            <a:pPr lvl="1"/>
            <a:r>
              <a:rPr lang="en-US" dirty="0"/>
              <a:t>Know when to </a:t>
            </a:r>
            <a:r>
              <a:rPr lang="en-US" b="1" dirty="0"/>
              <a:t>refer or escalate care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4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D07EF-A3B3-4CFE-A2F2-D77B5108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Dehydration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9D8A2-1B9A-4F9A-AE9D-B7B073F09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7945" y="1853754"/>
            <a:ext cx="8156909" cy="401247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Definition:</a:t>
            </a:r>
          </a:p>
          <a:p>
            <a:pPr lvl="1"/>
            <a:r>
              <a:rPr lang="en-US" dirty="0"/>
              <a:t>Loss of body fluids causing impaired body function</a:t>
            </a:r>
          </a:p>
          <a:p>
            <a:pPr marL="0" indent="0">
              <a:buNone/>
            </a:pPr>
            <a:r>
              <a:rPr lang="en-US" b="1" dirty="0"/>
              <a:t>Causes:</a:t>
            </a:r>
          </a:p>
          <a:p>
            <a:pPr lvl="1"/>
            <a:r>
              <a:rPr lang="en-US" dirty="0"/>
              <a:t>Excessive sweating</a:t>
            </a:r>
          </a:p>
          <a:p>
            <a:pPr lvl="1"/>
            <a:r>
              <a:rPr lang="en-US" dirty="0"/>
              <a:t>Vomiting or diarrhea</a:t>
            </a:r>
          </a:p>
          <a:p>
            <a:pPr lvl="1"/>
            <a:r>
              <a:rPr lang="en-US" dirty="0"/>
              <a:t>Fever or prolonged illness</a:t>
            </a:r>
          </a:p>
          <a:p>
            <a:pPr lvl="1"/>
            <a:r>
              <a:rPr lang="en-US" dirty="0"/>
              <a:t>Poor fluid intake</a:t>
            </a:r>
          </a:p>
          <a:p>
            <a:pPr marL="0" indent="0">
              <a:buNone/>
            </a:pPr>
            <a:r>
              <a:rPr lang="en-US" b="1" dirty="0"/>
              <a:t>Signs &amp; Symptoms:</a:t>
            </a:r>
          </a:p>
          <a:p>
            <a:pPr lvl="1"/>
            <a:r>
              <a:rPr lang="en-US" dirty="0"/>
              <a:t>Dry mouth &amp; tongue</a:t>
            </a:r>
          </a:p>
          <a:p>
            <a:pPr lvl="1"/>
            <a:r>
              <a:rPr lang="en-US" dirty="0"/>
              <a:t>Thirst</a:t>
            </a:r>
          </a:p>
          <a:p>
            <a:pPr lvl="1"/>
            <a:r>
              <a:rPr lang="en-US" dirty="0"/>
              <a:t>Dark urine / low output</a:t>
            </a:r>
          </a:p>
          <a:p>
            <a:pPr lvl="1"/>
            <a:r>
              <a:rPr lang="en-US" dirty="0"/>
              <a:t>Weakness, fatigue</a:t>
            </a:r>
          </a:p>
          <a:p>
            <a:pPr lvl="1"/>
            <a:r>
              <a:rPr lang="en-US" dirty="0"/>
              <a:t>Dizziness, confusion</a:t>
            </a:r>
          </a:p>
        </p:txBody>
      </p:sp>
    </p:spTree>
    <p:extLst>
      <p:ext uri="{BB962C8B-B14F-4D97-AF65-F5344CB8AC3E}">
        <p14:creationId xmlns:p14="http://schemas.microsoft.com/office/powerpoint/2010/main" val="3156451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82D10-BDA1-4E36-94FE-B0B7A878D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Aid for Dehydration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AB3E7-FCDC-4071-993F-F5879D9C0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9809" y="1853754"/>
            <a:ext cx="8185045" cy="419972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1. Rehydrate Patient</a:t>
            </a:r>
          </a:p>
          <a:p>
            <a:pPr lvl="1"/>
            <a:r>
              <a:rPr lang="en-US" dirty="0"/>
              <a:t>Water, </a:t>
            </a:r>
            <a:r>
              <a:rPr lang="en-US" b="1" dirty="0"/>
              <a:t>ORS</a:t>
            </a:r>
            <a:r>
              <a:rPr lang="en-US" dirty="0"/>
              <a:t>, clear soups</a:t>
            </a:r>
          </a:p>
          <a:p>
            <a:pPr lvl="1"/>
            <a:r>
              <a:rPr lang="en-US" dirty="0"/>
              <a:t>Small, frequent sips</a:t>
            </a:r>
          </a:p>
          <a:p>
            <a:pPr marL="0" indent="0">
              <a:buNone/>
            </a:pPr>
            <a:r>
              <a:rPr lang="en-US" b="1" dirty="0"/>
              <a:t>2. Rest in Shade</a:t>
            </a:r>
          </a:p>
          <a:p>
            <a:pPr lvl="1"/>
            <a:r>
              <a:rPr lang="en-US" dirty="0"/>
              <a:t>Place in cool, shaded or indoor area</a:t>
            </a:r>
          </a:p>
          <a:p>
            <a:pPr marL="0" indent="0">
              <a:buNone/>
            </a:pPr>
            <a:r>
              <a:rPr lang="en-US" b="1" dirty="0"/>
              <a:t>3. Monitor Vital Signs</a:t>
            </a:r>
          </a:p>
          <a:p>
            <a:pPr lvl="1"/>
            <a:r>
              <a:rPr lang="en-US" dirty="0"/>
              <a:t>Pulse, breathing, alertness</a:t>
            </a:r>
          </a:p>
          <a:p>
            <a:pPr marL="0" indent="0">
              <a:buNone/>
            </a:pPr>
            <a:r>
              <a:rPr lang="en-US" b="1" dirty="0"/>
              <a:t>4. Avoid Harmful Drinks</a:t>
            </a:r>
          </a:p>
          <a:p>
            <a:pPr lvl="1"/>
            <a:r>
              <a:rPr lang="en-US" dirty="0"/>
              <a:t>No caffeine, sodas, sugary beverages</a:t>
            </a:r>
          </a:p>
          <a:p>
            <a:pPr marL="0" indent="0">
              <a:buNone/>
            </a:pPr>
            <a:r>
              <a:rPr lang="en-US" b="1" dirty="0"/>
              <a:t>5. Seek Medical Care if:</a:t>
            </a:r>
          </a:p>
          <a:p>
            <a:pPr lvl="1"/>
            <a:r>
              <a:rPr lang="en-US" dirty="0"/>
              <a:t>Severe symptoms</a:t>
            </a:r>
          </a:p>
          <a:p>
            <a:pPr lvl="1"/>
            <a:r>
              <a:rPr lang="en-US" dirty="0"/>
              <a:t>Patient cannot drink</a:t>
            </a:r>
          </a:p>
          <a:p>
            <a:pPr lvl="1"/>
            <a:r>
              <a:rPr lang="en-US" dirty="0"/>
              <a:t>Persistent vomiting</a:t>
            </a:r>
          </a:p>
        </p:txBody>
      </p:sp>
    </p:spTree>
    <p:extLst>
      <p:ext uri="{BB962C8B-B14F-4D97-AF65-F5344CB8AC3E}">
        <p14:creationId xmlns:p14="http://schemas.microsoft.com/office/powerpoint/2010/main" val="1575047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DAD4C-2977-43A5-B349-F187CEFF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Heat Stroke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41BC8-0405-4602-B9D0-05F43AC63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853754"/>
            <a:ext cx="9603275" cy="419972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Definition:</a:t>
            </a:r>
          </a:p>
          <a:p>
            <a:pPr lvl="1"/>
            <a:r>
              <a:rPr lang="en-US" dirty="0"/>
              <a:t>Failure of body’s temperature control due to prolonged heat exposure</a:t>
            </a:r>
          </a:p>
          <a:p>
            <a:pPr lvl="2"/>
            <a:r>
              <a:rPr lang="en-US" dirty="0"/>
              <a:t>Temperature may reach </a:t>
            </a:r>
            <a:r>
              <a:rPr lang="en-US" b="1" dirty="0"/>
              <a:t>≥40°C (104°F)</a:t>
            </a: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Signs &amp; Symptoms:</a:t>
            </a:r>
          </a:p>
          <a:p>
            <a:pPr lvl="1"/>
            <a:r>
              <a:rPr lang="en-US" dirty="0"/>
              <a:t>Very high body temperature</a:t>
            </a:r>
          </a:p>
          <a:p>
            <a:pPr lvl="1"/>
            <a:r>
              <a:rPr lang="en-US" dirty="0"/>
              <a:t>Hot, red, dry skin or profuse sweating</a:t>
            </a:r>
          </a:p>
          <a:p>
            <a:pPr lvl="1"/>
            <a:r>
              <a:rPr lang="en-US" dirty="0"/>
              <a:t>Rapid pulse, dizziness, fainting</a:t>
            </a:r>
          </a:p>
          <a:p>
            <a:pPr lvl="1"/>
            <a:r>
              <a:rPr lang="en-US" dirty="0"/>
              <a:t>Confusion, disorientation, unconsciousness</a:t>
            </a:r>
          </a:p>
          <a:p>
            <a:pPr lvl="1"/>
            <a:r>
              <a:rPr lang="en-US" dirty="0"/>
              <a:t>Nausea or vomiting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⚠️ Heat stroke is a </a:t>
            </a:r>
            <a:r>
              <a:rPr lang="en-US" b="1" dirty="0"/>
              <a:t>medical emergency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45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33631-8013-4CAA-8ABD-549912316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Aid for Heat Stroke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A7A41-631C-4DCD-A622-358C4D281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1846" y="2015732"/>
            <a:ext cx="8593008" cy="393490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1. Move to Cool Area</a:t>
            </a:r>
          </a:p>
          <a:p>
            <a:pPr lvl="1"/>
            <a:r>
              <a:rPr lang="en-US" dirty="0"/>
              <a:t>Shade, air-conditioned room, fan</a:t>
            </a:r>
          </a:p>
          <a:p>
            <a:pPr marL="0" indent="0">
              <a:buNone/>
            </a:pPr>
            <a:r>
              <a:rPr lang="en-US" b="1" dirty="0"/>
              <a:t>2. Cool the Body</a:t>
            </a:r>
          </a:p>
          <a:p>
            <a:pPr lvl="1"/>
            <a:r>
              <a:rPr lang="en-US" dirty="0"/>
              <a:t>Remove excess clothing</a:t>
            </a:r>
          </a:p>
          <a:p>
            <a:pPr lvl="1"/>
            <a:r>
              <a:rPr lang="en-US" dirty="0"/>
              <a:t>Apply cool wet cloths</a:t>
            </a:r>
          </a:p>
          <a:p>
            <a:pPr lvl="1"/>
            <a:r>
              <a:rPr lang="en-US" dirty="0"/>
              <a:t>Fan the patient</a:t>
            </a:r>
          </a:p>
          <a:p>
            <a:pPr lvl="1"/>
            <a:r>
              <a:rPr lang="en-US" dirty="0"/>
              <a:t>Immerse in cool water if available</a:t>
            </a:r>
          </a:p>
          <a:p>
            <a:pPr marL="0" indent="0">
              <a:buNone/>
            </a:pPr>
            <a:r>
              <a:rPr lang="en-US" b="1" dirty="0"/>
              <a:t>3. Rehydrate (if conscious)</a:t>
            </a:r>
          </a:p>
          <a:p>
            <a:pPr lvl="1"/>
            <a:r>
              <a:rPr lang="en-US" dirty="0"/>
              <a:t>Small amounts of water or ORS</a:t>
            </a:r>
          </a:p>
          <a:p>
            <a:pPr marL="0" indent="0">
              <a:buNone/>
            </a:pPr>
            <a:r>
              <a:rPr lang="en-US" b="1" dirty="0"/>
              <a:t>4. Monitor Vital Signs</a:t>
            </a:r>
          </a:p>
          <a:p>
            <a:pPr lvl="1"/>
            <a:r>
              <a:rPr lang="en-US" dirty="0"/>
              <a:t>Observe breathing, pulse &amp; consciousness</a:t>
            </a:r>
          </a:p>
          <a:p>
            <a:pPr marL="0" indent="0">
              <a:buNone/>
            </a:pPr>
            <a:r>
              <a:rPr lang="en-US" b="1" dirty="0"/>
              <a:t>5. Seek Emergency Help</a:t>
            </a:r>
          </a:p>
          <a:p>
            <a:pPr lvl="1"/>
            <a:r>
              <a:rPr lang="en-US" dirty="0"/>
              <a:t>Immediate referral; call ambulance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813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41FF47F-168F-40DF-8C32-42E8CC975797}"/>
              </a:ext>
            </a:extLst>
          </p:cNvPr>
          <p:cNvGrpSpPr>
            <a:grpSpLocks/>
          </p:cNvGrpSpPr>
          <p:nvPr/>
        </p:nvGrpSpPr>
        <p:grpSpPr>
          <a:xfrm>
            <a:off x="1519311" y="-1"/>
            <a:ext cx="8862646" cy="6063175"/>
            <a:chOff x="0" y="0"/>
            <a:chExt cx="5730862" cy="3935254"/>
          </a:xfrm>
        </p:grpSpPr>
        <p:pic>
          <p:nvPicPr>
            <p:cNvPr id="4" name="Image 305">
              <a:extLst>
                <a:ext uri="{FF2B5EF4-FFF2-40B4-BE49-F238E27FC236}">
                  <a16:creationId xmlns:a16="http://schemas.microsoft.com/office/drawing/2014/main" id="{F74877E4-7231-475E-9740-39BB6D02DE6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5730862" cy="3935254"/>
            </a:xfrm>
            <a:prstGeom prst="rect">
              <a:avLst/>
            </a:prstGeom>
          </p:spPr>
        </p:pic>
        <p:sp>
          <p:nvSpPr>
            <p:cNvPr id="5" name="Textbox 306">
              <a:extLst>
                <a:ext uri="{FF2B5EF4-FFF2-40B4-BE49-F238E27FC236}">
                  <a16:creationId xmlns:a16="http://schemas.microsoft.com/office/drawing/2014/main" id="{58F079C2-B671-4F2E-9736-BC1CF9D85796}"/>
                </a:ext>
              </a:extLst>
            </p:cNvPr>
            <p:cNvSpPr txBox="1"/>
            <p:nvPr/>
          </p:nvSpPr>
          <p:spPr>
            <a:xfrm>
              <a:off x="285584" y="183707"/>
              <a:ext cx="3172460" cy="502284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0" marR="0">
                <a:lnSpc>
                  <a:spcPts val="37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300" b="1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SPOT</a:t>
              </a:r>
              <a:r>
                <a:rPr lang="en-US" sz="3300" b="1" spc="-135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3300" b="1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sz="3300" b="1" spc="-13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3300" b="1" spc="-1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STROKE</a:t>
              </a:r>
              <a:endParaRPr lang="en-US" sz="120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box 307">
              <a:extLst>
                <a:ext uri="{FF2B5EF4-FFF2-40B4-BE49-F238E27FC236}">
                  <a16:creationId xmlns:a16="http://schemas.microsoft.com/office/drawing/2014/main" id="{8896AE37-10C9-4C24-8DA5-522F2543C186}"/>
                </a:ext>
              </a:extLst>
            </p:cNvPr>
            <p:cNvSpPr txBox="1"/>
            <p:nvPr/>
          </p:nvSpPr>
          <p:spPr>
            <a:xfrm>
              <a:off x="285584" y="621824"/>
              <a:ext cx="3112770" cy="18161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0" marR="0">
                <a:lnSpc>
                  <a:spcPts val="1345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b="1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LEARN</a:t>
              </a:r>
              <a:r>
                <a:rPr lang="en-US" sz="1200" b="1" spc="65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THE</a:t>
              </a:r>
              <a:r>
                <a:rPr lang="en-US" sz="1200" b="1" spc="7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WARNING</a:t>
              </a:r>
              <a:r>
                <a:rPr lang="en-US" sz="1200" b="1" spc="7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SIGNS</a:t>
              </a:r>
              <a:r>
                <a:rPr lang="en-US" sz="1200" b="1" spc="7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AND</a:t>
              </a:r>
              <a:r>
                <a:rPr lang="en-US" sz="1200" b="1" spc="7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ACT</a:t>
              </a:r>
              <a:r>
                <a:rPr lang="en-US" sz="1200" b="1" spc="65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 spc="-2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FAST</a:t>
              </a:r>
              <a:endParaRPr lang="en-US" sz="120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308">
              <a:extLst>
                <a:ext uri="{FF2B5EF4-FFF2-40B4-BE49-F238E27FC236}">
                  <a16:creationId xmlns:a16="http://schemas.microsoft.com/office/drawing/2014/main" id="{C9CAE9E6-3471-40B5-B0EC-8F8864E6A17F}"/>
                </a:ext>
              </a:extLst>
            </p:cNvPr>
            <p:cNvSpPr txBox="1"/>
            <p:nvPr/>
          </p:nvSpPr>
          <p:spPr>
            <a:xfrm>
              <a:off x="382358" y="2587936"/>
              <a:ext cx="706755" cy="67310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0" marR="11430" algn="ctr">
                <a:lnSpc>
                  <a:spcPts val="1345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b="1" spc="-1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BALANCE</a:t>
              </a:r>
              <a:endParaRPr lang="en-US" sz="120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0320" marR="31750" algn="ctr">
                <a:lnSpc>
                  <a:spcPct val="102000"/>
                </a:lnSpc>
                <a:spcBef>
                  <a:spcPts val="105"/>
                </a:spcBef>
                <a:spcAft>
                  <a:spcPts val="800"/>
                </a:spcAft>
              </a:pPr>
              <a:r>
                <a:rPr lang="en-US" sz="80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LOSS</a:t>
              </a:r>
              <a:r>
                <a:rPr lang="en-US" sz="800" spc="-55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80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OF </a:t>
              </a:r>
              <a:r>
                <a:rPr lang="en-US" sz="800" spc="-1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BALANCE HEADACHE OR</a:t>
              </a:r>
              <a:r>
                <a:rPr lang="en-US" sz="800" spc="-6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800" spc="-1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DIZZINESS</a:t>
              </a:r>
              <a:endParaRPr lang="en-US" sz="120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309">
              <a:extLst>
                <a:ext uri="{FF2B5EF4-FFF2-40B4-BE49-F238E27FC236}">
                  <a16:creationId xmlns:a16="http://schemas.microsoft.com/office/drawing/2014/main" id="{BA69A1CE-BD80-4580-94F6-E23B158F078B}"/>
                </a:ext>
              </a:extLst>
            </p:cNvPr>
            <p:cNvSpPr txBox="1"/>
            <p:nvPr/>
          </p:nvSpPr>
          <p:spPr>
            <a:xfrm>
              <a:off x="1381767" y="2587936"/>
              <a:ext cx="449580" cy="429259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34290" marR="0">
                <a:lnSpc>
                  <a:spcPts val="1345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b="1" spc="-2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EYES</a:t>
              </a:r>
              <a:endParaRPr lang="en-US" sz="120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55880" marR="11430" indent="-56515">
                <a:lnSpc>
                  <a:spcPct val="102000"/>
                </a:lnSpc>
                <a:spcBef>
                  <a:spcPts val="105"/>
                </a:spcBef>
                <a:spcAft>
                  <a:spcPts val="800"/>
                </a:spcAft>
              </a:pPr>
              <a:r>
                <a:rPr lang="en-US" sz="800" spc="-1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BLURRED VISION</a:t>
              </a:r>
              <a:endParaRPr lang="en-US" sz="120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310">
              <a:extLst>
                <a:ext uri="{FF2B5EF4-FFF2-40B4-BE49-F238E27FC236}">
                  <a16:creationId xmlns:a16="http://schemas.microsoft.com/office/drawing/2014/main" id="{F7728601-8E44-4747-91CE-467CB5E41764}"/>
                </a:ext>
              </a:extLst>
            </p:cNvPr>
            <p:cNvSpPr txBox="1"/>
            <p:nvPr/>
          </p:nvSpPr>
          <p:spPr>
            <a:xfrm>
              <a:off x="2124001" y="2587934"/>
              <a:ext cx="1716898" cy="55118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116205" marR="0">
                <a:lnSpc>
                  <a:spcPts val="1345"/>
                </a:lnSpc>
                <a:spcBef>
                  <a:spcPts val="0"/>
                </a:spcBef>
                <a:spcAft>
                  <a:spcPts val="800"/>
                </a:spcAft>
                <a:tabLst>
                  <a:tab pos="941070" algn="l"/>
                </a:tabLst>
              </a:pPr>
              <a:r>
                <a:rPr lang="en-US" sz="1200" b="1" spc="-2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FACE</a:t>
              </a:r>
              <a:r>
                <a:rPr lang="en-US" sz="1200" b="1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		</a:t>
              </a:r>
              <a:r>
                <a:rPr lang="en-US" sz="1200" b="1" spc="-2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ARNS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9685" marR="11430" indent="-20320">
                <a:lnSpc>
                  <a:spcPct val="102000"/>
                </a:lnSpc>
                <a:spcBef>
                  <a:spcPts val="105"/>
                </a:spcBef>
                <a:spcAft>
                  <a:spcPts val="800"/>
                </a:spcAft>
                <a:tabLst>
                  <a:tab pos="850900" algn="l"/>
                  <a:tab pos="881380" algn="l"/>
                </a:tabLst>
              </a:pPr>
              <a:r>
                <a:rPr lang="en-US" sz="8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ONE SIDE OF</a:t>
              </a:r>
              <a:r>
                <a:rPr lang="en-US" sz="80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				</a:t>
              </a:r>
              <a:r>
                <a:rPr lang="en-US" sz="800" spc="-2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ARM</a:t>
              </a:r>
              <a:r>
                <a:rPr lang="en-US" sz="800" spc="-6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800" spc="-2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OR</a:t>
              </a:r>
              <a:r>
                <a:rPr lang="en-US" sz="800" spc="-6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800" spc="-2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LEG </a:t>
              </a:r>
              <a:r>
                <a:rPr lang="en-US" sz="8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THE FACE IS</a:t>
              </a:r>
              <a:r>
                <a:rPr lang="en-US" sz="80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			</a:t>
              </a:r>
              <a:r>
                <a:rPr lang="en-US" sz="8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sz="800" spc="-1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WEAKNESS DROOPING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311">
              <a:extLst>
                <a:ext uri="{FF2B5EF4-FFF2-40B4-BE49-F238E27FC236}">
                  <a16:creationId xmlns:a16="http://schemas.microsoft.com/office/drawing/2014/main" id="{4180B997-95EF-4B63-B00D-E4DDE8D9833D}"/>
                </a:ext>
              </a:extLst>
            </p:cNvPr>
            <p:cNvSpPr txBox="1"/>
            <p:nvPr/>
          </p:nvSpPr>
          <p:spPr>
            <a:xfrm>
              <a:off x="4054043" y="2587934"/>
              <a:ext cx="1463675" cy="67310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0" marR="0">
                <a:lnSpc>
                  <a:spcPts val="1345"/>
                </a:lnSpc>
                <a:spcBef>
                  <a:spcPts val="0"/>
                </a:spcBef>
                <a:spcAft>
                  <a:spcPts val="800"/>
                </a:spcAft>
                <a:tabLst>
                  <a:tab pos="964565" algn="l"/>
                </a:tabLst>
              </a:pPr>
              <a:r>
                <a:rPr lang="en-US" sz="1200" b="1" spc="-1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SPEECH</a:t>
              </a:r>
              <a:r>
                <a:rPr lang="en-US" sz="1200" b="1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sz="1200" b="1" spc="-2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TIME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02235" marR="0">
                <a:lnSpc>
                  <a:spcPct val="116000"/>
                </a:lnSpc>
                <a:spcBef>
                  <a:spcPts val="105"/>
                </a:spcBef>
                <a:spcAft>
                  <a:spcPts val="800"/>
                </a:spcAft>
                <a:tabLst>
                  <a:tab pos="949325" algn="l"/>
                </a:tabLst>
              </a:pPr>
              <a:r>
                <a:rPr lang="en-US" sz="800" spc="-1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SPEECH</a:t>
              </a:r>
              <a:r>
                <a:rPr lang="en-US" sz="8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	TIME</a:t>
              </a:r>
              <a:r>
                <a:rPr lang="en-US" sz="800" spc="15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800" spc="-25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TO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829945" marR="11430" indent="-807720">
                <a:lnSpc>
                  <a:spcPct val="102000"/>
                </a:lnSpc>
                <a:spcBef>
                  <a:spcPts val="30"/>
                </a:spcBef>
                <a:spcAft>
                  <a:spcPts val="800"/>
                </a:spcAft>
                <a:tabLst>
                  <a:tab pos="909955" algn="l"/>
                </a:tabLst>
              </a:pPr>
              <a:r>
                <a:rPr lang="en-US" sz="800" spc="-1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DIFFICULTY</a:t>
              </a:r>
              <a:r>
                <a:rPr lang="en-US" sz="8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		CALL</a:t>
              </a:r>
              <a:r>
                <a:rPr lang="en-US" sz="800" spc="-45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8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FOR </a:t>
              </a:r>
              <a:r>
                <a:rPr lang="en-US" sz="800" spc="-1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AMBULANCE </a:t>
              </a:r>
              <a:r>
                <a:rPr lang="en-US" sz="800" spc="-2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IMMEDIATELY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6277460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14</TotalTime>
  <Words>564</Words>
  <Application>Microsoft Office PowerPoint</Application>
  <PresentationFormat>Widescreen</PresentationFormat>
  <Paragraphs>113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Arial</vt:lpstr>
      <vt:lpstr>Gill Sans MT</vt:lpstr>
      <vt:lpstr>Times New Roman</vt:lpstr>
      <vt:lpstr>Gallery</vt:lpstr>
      <vt:lpstr>PowerPoint Presentation</vt:lpstr>
      <vt:lpstr>MODULE TWO FIRST AID MANAGEMENT IN EMERGENCIES AT PRIMARY HEALTHCARE LEVEL  SESSION 2.10: MANAGEMENT OF DEHYDRATION &amp; HEAT STROKE     MA</vt:lpstr>
      <vt:lpstr>Introduction</vt:lpstr>
      <vt:lpstr>Session Objectives</vt:lpstr>
      <vt:lpstr>Understanding Dehydration</vt:lpstr>
      <vt:lpstr>First Aid for Dehydration</vt:lpstr>
      <vt:lpstr>Understanding Heat Stroke</vt:lpstr>
      <vt:lpstr>First Aid for Heat Stroke</vt:lpstr>
      <vt:lpstr>PowerPoint Presentation</vt:lpstr>
      <vt:lpstr>Heat Emergency Drill </vt:lpstr>
      <vt:lpstr>Prevention in Community Settings </vt:lpstr>
      <vt:lpstr>Key Takeaways </vt:lpstr>
      <vt:lpstr>Reflection 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3</cp:revision>
  <dcterms:created xsi:type="dcterms:W3CDTF">2025-11-22T16:28:43Z</dcterms:created>
  <dcterms:modified xsi:type="dcterms:W3CDTF">2025-11-23T15:39:54Z</dcterms:modified>
</cp:coreProperties>
</file>